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58" r:id="rId4"/>
    <p:sldId id="259" r:id="rId5"/>
    <p:sldId id="260" r:id="rId6"/>
    <p:sldId id="261" r:id="rId7"/>
    <p:sldId id="263" r:id="rId8"/>
    <p:sldId id="262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2CE8E-CCBE-1542-9362-D6CD1115B750}" v="34" dt="2022-10-19T20:37:07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2"/>
    <p:restoredTop sz="96327"/>
  </p:normalViewPr>
  <p:slideViewPr>
    <p:cSldViewPr snapToGrid="0" snapToObjects="1">
      <p:cViewPr>
        <p:scale>
          <a:sx n="114" d="100"/>
          <a:sy n="114" d="100"/>
        </p:scale>
        <p:origin x="21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C2118-1AB3-482D-89F8-A88B68C496C1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0FBF88-0DAF-4A8A-B442-DD8E3A44AF12}">
      <dgm:prSet/>
      <dgm:spPr/>
      <dgm:t>
        <a:bodyPr/>
        <a:lstStyle/>
        <a:p>
          <a:r>
            <a:rPr lang="en-US" dirty="0"/>
            <a:t>After dissemination, the outcome is further refined for pilot or implementation in real settings</a:t>
          </a:r>
        </a:p>
      </dgm:t>
    </dgm:pt>
    <dgm:pt modelId="{815E7336-3BA5-4213-A45A-018A401F957F}" type="parTrans" cxnId="{7EB9B468-CB56-4040-BC66-3D11E254F706}">
      <dgm:prSet/>
      <dgm:spPr/>
      <dgm:t>
        <a:bodyPr/>
        <a:lstStyle/>
        <a:p>
          <a:endParaRPr lang="en-US"/>
        </a:p>
      </dgm:t>
    </dgm:pt>
    <dgm:pt modelId="{88CAB90C-1843-4DF4-92B8-20DD9CFEB303}" type="sibTrans" cxnId="{7EB9B468-CB56-4040-BC66-3D11E254F706}">
      <dgm:prSet/>
      <dgm:spPr/>
      <dgm:t>
        <a:bodyPr/>
        <a:lstStyle/>
        <a:p>
          <a:endParaRPr lang="en-US"/>
        </a:p>
      </dgm:t>
    </dgm:pt>
    <dgm:pt modelId="{CDBCFE5E-BF2B-427A-B1B7-D619541C6875}">
      <dgm:prSet/>
      <dgm:spPr/>
      <dgm:t>
        <a:bodyPr/>
        <a:lstStyle/>
        <a:p>
          <a:r>
            <a:rPr lang="en-US"/>
            <a:t>The output from a designathon can be pitched as an idea to interested stakeholders to implement new programmes or enhance existing ones</a:t>
          </a:r>
        </a:p>
      </dgm:t>
    </dgm:pt>
    <dgm:pt modelId="{CB035F65-C15F-47B0-A43C-012B40C7F7CF}" type="parTrans" cxnId="{F5F5EAA7-CFF5-41C9-943B-EF0B9A7FDFFD}">
      <dgm:prSet/>
      <dgm:spPr/>
      <dgm:t>
        <a:bodyPr/>
        <a:lstStyle/>
        <a:p>
          <a:endParaRPr lang="en-US"/>
        </a:p>
      </dgm:t>
    </dgm:pt>
    <dgm:pt modelId="{99C762E5-4CFB-4DD2-B8FC-653C475620A3}" type="sibTrans" cxnId="{F5F5EAA7-CFF5-41C9-943B-EF0B9A7FDFFD}">
      <dgm:prSet/>
      <dgm:spPr/>
      <dgm:t>
        <a:bodyPr/>
        <a:lstStyle/>
        <a:p>
          <a:endParaRPr lang="en-US"/>
        </a:p>
      </dgm:t>
    </dgm:pt>
    <dgm:pt modelId="{990A3284-66E1-8F4F-8C88-2BAB62B62D94}">
      <dgm:prSet/>
      <dgm:spPr/>
      <dgm:t>
        <a:bodyPr/>
        <a:lstStyle/>
        <a:p>
          <a:r>
            <a:rPr lang="en-GB" dirty="0"/>
            <a:t>If teams are expected to pilot and implement their ideas, then there is the need to think carefully about training  needed for this (e.g. if youth implementers) </a:t>
          </a:r>
        </a:p>
      </dgm:t>
    </dgm:pt>
    <dgm:pt modelId="{6CC44298-A274-474B-A965-5C5107F4C0FA}" type="parTrans" cxnId="{290DA87F-A7D0-8C45-97B1-7C3EC1702983}">
      <dgm:prSet/>
      <dgm:spPr/>
      <dgm:t>
        <a:bodyPr/>
        <a:lstStyle/>
        <a:p>
          <a:endParaRPr lang="en-GB"/>
        </a:p>
      </dgm:t>
    </dgm:pt>
    <dgm:pt modelId="{349DD611-D738-7247-A8C7-E71C2DC2A442}" type="sibTrans" cxnId="{290DA87F-A7D0-8C45-97B1-7C3EC1702983}">
      <dgm:prSet/>
      <dgm:spPr/>
      <dgm:t>
        <a:bodyPr/>
        <a:lstStyle/>
        <a:p>
          <a:endParaRPr lang="en-GB"/>
        </a:p>
      </dgm:t>
    </dgm:pt>
    <dgm:pt modelId="{782BE43E-DE30-234B-B7C9-3326E70FD687}" type="pres">
      <dgm:prSet presAssocID="{080C2118-1AB3-482D-89F8-A88B68C496C1}" presName="Name0" presStyleCnt="0">
        <dgm:presLayoutVars>
          <dgm:dir/>
          <dgm:animLvl val="lvl"/>
          <dgm:resizeHandles val="exact"/>
        </dgm:presLayoutVars>
      </dgm:prSet>
      <dgm:spPr/>
    </dgm:pt>
    <dgm:pt modelId="{6863299D-BEF8-9F4C-9388-FD816F4E4800}" type="pres">
      <dgm:prSet presAssocID="{990A3284-66E1-8F4F-8C88-2BAB62B62D94}" presName="boxAndChildren" presStyleCnt="0"/>
      <dgm:spPr/>
    </dgm:pt>
    <dgm:pt modelId="{B06A56F1-3846-4841-9174-6E43479B98CC}" type="pres">
      <dgm:prSet presAssocID="{990A3284-66E1-8F4F-8C88-2BAB62B62D94}" presName="parentTextBox" presStyleLbl="node1" presStyleIdx="0" presStyleCnt="3"/>
      <dgm:spPr/>
    </dgm:pt>
    <dgm:pt modelId="{7EA71742-8FD4-AB42-A61A-39B1E96C1A46}" type="pres">
      <dgm:prSet presAssocID="{99C762E5-4CFB-4DD2-B8FC-653C475620A3}" presName="sp" presStyleCnt="0"/>
      <dgm:spPr/>
    </dgm:pt>
    <dgm:pt modelId="{BB3A7ED7-6AA9-5245-84B8-84B2CEF32B0C}" type="pres">
      <dgm:prSet presAssocID="{CDBCFE5E-BF2B-427A-B1B7-D619541C6875}" presName="arrowAndChildren" presStyleCnt="0"/>
      <dgm:spPr/>
    </dgm:pt>
    <dgm:pt modelId="{84D04C5B-1F65-484D-9E90-F8EBD4A51FBE}" type="pres">
      <dgm:prSet presAssocID="{CDBCFE5E-BF2B-427A-B1B7-D619541C6875}" presName="parentTextArrow" presStyleLbl="node1" presStyleIdx="1" presStyleCnt="3"/>
      <dgm:spPr/>
    </dgm:pt>
    <dgm:pt modelId="{F5109769-FB04-3E47-B589-F7B9AFC67EE0}" type="pres">
      <dgm:prSet presAssocID="{88CAB90C-1843-4DF4-92B8-20DD9CFEB303}" presName="sp" presStyleCnt="0"/>
      <dgm:spPr/>
    </dgm:pt>
    <dgm:pt modelId="{A0E4D2E5-88F1-0845-8B68-FF3998C3DC9A}" type="pres">
      <dgm:prSet presAssocID="{9E0FBF88-0DAF-4A8A-B442-DD8E3A44AF12}" presName="arrowAndChildren" presStyleCnt="0"/>
      <dgm:spPr/>
    </dgm:pt>
    <dgm:pt modelId="{93746385-E8BD-1349-A680-749866D3F8CD}" type="pres">
      <dgm:prSet presAssocID="{9E0FBF88-0DAF-4A8A-B442-DD8E3A44AF12}" presName="parentTextArrow" presStyleLbl="node1" presStyleIdx="2" presStyleCnt="3"/>
      <dgm:spPr/>
    </dgm:pt>
  </dgm:ptLst>
  <dgm:cxnLst>
    <dgm:cxn modelId="{FE796202-421E-F44A-98E4-523C5AF72C12}" type="presOf" srcId="{CDBCFE5E-BF2B-427A-B1B7-D619541C6875}" destId="{84D04C5B-1F65-484D-9E90-F8EBD4A51FBE}" srcOrd="0" destOrd="0" presId="urn:microsoft.com/office/officeart/2005/8/layout/process4"/>
    <dgm:cxn modelId="{F5BBAC1E-E3AB-8745-918F-2F4EEB8F28D7}" type="presOf" srcId="{990A3284-66E1-8F4F-8C88-2BAB62B62D94}" destId="{B06A56F1-3846-4841-9174-6E43479B98CC}" srcOrd="0" destOrd="0" presId="urn:microsoft.com/office/officeart/2005/8/layout/process4"/>
    <dgm:cxn modelId="{7EB9B468-CB56-4040-BC66-3D11E254F706}" srcId="{080C2118-1AB3-482D-89F8-A88B68C496C1}" destId="{9E0FBF88-0DAF-4A8A-B442-DD8E3A44AF12}" srcOrd="0" destOrd="0" parTransId="{815E7336-3BA5-4213-A45A-018A401F957F}" sibTransId="{88CAB90C-1843-4DF4-92B8-20DD9CFEB303}"/>
    <dgm:cxn modelId="{290DA87F-A7D0-8C45-97B1-7C3EC1702983}" srcId="{080C2118-1AB3-482D-89F8-A88B68C496C1}" destId="{990A3284-66E1-8F4F-8C88-2BAB62B62D94}" srcOrd="2" destOrd="0" parTransId="{6CC44298-A274-474B-A965-5C5107F4C0FA}" sibTransId="{349DD611-D738-7247-A8C7-E71C2DC2A442}"/>
    <dgm:cxn modelId="{F5F5EAA7-CFF5-41C9-943B-EF0B9A7FDFFD}" srcId="{080C2118-1AB3-482D-89F8-A88B68C496C1}" destId="{CDBCFE5E-BF2B-427A-B1B7-D619541C6875}" srcOrd="1" destOrd="0" parTransId="{CB035F65-C15F-47B0-A43C-012B40C7F7CF}" sibTransId="{99C762E5-4CFB-4DD2-B8FC-653C475620A3}"/>
    <dgm:cxn modelId="{838523C9-B51F-034C-8633-D0751351C3E1}" type="presOf" srcId="{080C2118-1AB3-482D-89F8-A88B68C496C1}" destId="{782BE43E-DE30-234B-B7C9-3326E70FD687}" srcOrd="0" destOrd="0" presId="urn:microsoft.com/office/officeart/2005/8/layout/process4"/>
    <dgm:cxn modelId="{A782D0DE-31D4-FA46-B2B4-EB87D7933D23}" type="presOf" srcId="{9E0FBF88-0DAF-4A8A-B442-DD8E3A44AF12}" destId="{93746385-E8BD-1349-A680-749866D3F8CD}" srcOrd="0" destOrd="0" presId="urn:microsoft.com/office/officeart/2005/8/layout/process4"/>
    <dgm:cxn modelId="{A378A560-9D1D-7949-981A-FB0AB621A8E6}" type="presParOf" srcId="{782BE43E-DE30-234B-B7C9-3326E70FD687}" destId="{6863299D-BEF8-9F4C-9388-FD816F4E4800}" srcOrd="0" destOrd="0" presId="urn:microsoft.com/office/officeart/2005/8/layout/process4"/>
    <dgm:cxn modelId="{EED8978F-BEF8-A34D-9F7F-45DF88D468F5}" type="presParOf" srcId="{6863299D-BEF8-9F4C-9388-FD816F4E4800}" destId="{B06A56F1-3846-4841-9174-6E43479B98CC}" srcOrd="0" destOrd="0" presId="urn:microsoft.com/office/officeart/2005/8/layout/process4"/>
    <dgm:cxn modelId="{DE489D80-01D5-F641-ACDD-5FDEE2DD3076}" type="presParOf" srcId="{782BE43E-DE30-234B-B7C9-3326E70FD687}" destId="{7EA71742-8FD4-AB42-A61A-39B1E96C1A46}" srcOrd="1" destOrd="0" presId="urn:microsoft.com/office/officeart/2005/8/layout/process4"/>
    <dgm:cxn modelId="{ADD299F8-F72B-274A-AE7A-CC42ECBBCFE2}" type="presParOf" srcId="{782BE43E-DE30-234B-B7C9-3326E70FD687}" destId="{BB3A7ED7-6AA9-5245-84B8-84B2CEF32B0C}" srcOrd="2" destOrd="0" presId="urn:microsoft.com/office/officeart/2005/8/layout/process4"/>
    <dgm:cxn modelId="{5EFC31AC-6158-0143-9ECE-A275F3DC6C75}" type="presParOf" srcId="{BB3A7ED7-6AA9-5245-84B8-84B2CEF32B0C}" destId="{84D04C5B-1F65-484D-9E90-F8EBD4A51FBE}" srcOrd="0" destOrd="0" presId="urn:microsoft.com/office/officeart/2005/8/layout/process4"/>
    <dgm:cxn modelId="{2B6A7E4F-11C9-C64B-90DD-9C7D3CD9CF30}" type="presParOf" srcId="{782BE43E-DE30-234B-B7C9-3326E70FD687}" destId="{F5109769-FB04-3E47-B589-F7B9AFC67EE0}" srcOrd="3" destOrd="0" presId="urn:microsoft.com/office/officeart/2005/8/layout/process4"/>
    <dgm:cxn modelId="{279B2FAB-8180-5948-84E0-EECF3E3C2156}" type="presParOf" srcId="{782BE43E-DE30-234B-B7C9-3326E70FD687}" destId="{A0E4D2E5-88F1-0845-8B68-FF3998C3DC9A}" srcOrd="4" destOrd="0" presId="urn:microsoft.com/office/officeart/2005/8/layout/process4"/>
    <dgm:cxn modelId="{31B59940-CF60-F441-8FC0-7CAA29364561}" type="presParOf" srcId="{A0E4D2E5-88F1-0845-8B68-FF3998C3DC9A}" destId="{93746385-E8BD-1349-A680-749866D3F8C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A56F1-3846-4841-9174-6E43479B98CC}">
      <dsp:nvSpPr>
        <dsp:cNvPr id="0" name=""/>
        <dsp:cNvSpPr/>
      </dsp:nvSpPr>
      <dsp:spPr>
        <a:xfrm>
          <a:off x="0" y="3543399"/>
          <a:ext cx="6916329" cy="11630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If teams are expected to pilot and implement their ideas, then there is the need to think carefully about training  needed for this (e.g. if youth implementers) </a:t>
          </a:r>
        </a:p>
      </dsp:txBody>
      <dsp:txXfrm>
        <a:off x="0" y="3543399"/>
        <a:ext cx="6916329" cy="1163022"/>
      </dsp:txXfrm>
    </dsp:sp>
    <dsp:sp modelId="{84D04C5B-1F65-484D-9E90-F8EBD4A51FBE}">
      <dsp:nvSpPr>
        <dsp:cNvPr id="0" name=""/>
        <dsp:cNvSpPr/>
      </dsp:nvSpPr>
      <dsp:spPr>
        <a:xfrm rot="10800000">
          <a:off x="0" y="1772115"/>
          <a:ext cx="6916329" cy="1788728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output from a designathon can be pitched as an idea to interested stakeholders to implement new programmes or enhance existing ones</a:t>
          </a:r>
        </a:p>
      </dsp:txBody>
      <dsp:txXfrm rot="10800000">
        <a:off x="0" y="1772115"/>
        <a:ext cx="6916329" cy="1162262"/>
      </dsp:txXfrm>
    </dsp:sp>
    <dsp:sp modelId="{93746385-E8BD-1349-A680-749866D3F8CD}">
      <dsp:nvSpPr>
        <dsp:cNvPr id="0" name=""/>
        <dsp:cNvSpPr/>
      </dsp:nvSpPr>
      <dsp:spPr>
        <a:xfrm rot="10800000">
          <a:off x="0" y="832"/>
          <a:ext cx="6916329" cy="1788728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After dissemination, the outcome is further refined for pilot or implementation in real settings</a:t>
          </a:r>
        </a:p>
      </dsp:txBody>
      <dsp:txXfrm rot="10800000">
        <a:off x="0" y="832"/>
        <a:ext cx="6916329" cy="1162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43D4E-2F92-0A46-8775-F13B6D76CFE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FAEB0-565B-6D4E-BA5A-AEC6263B2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9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928F-9A2A-B900-0A32-E1D0863EA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50943-9637-9296-CCDC-F54D71AA6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E3EC6-4DD8-CBA0-A188-7BD66AAE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E38F-E536-7449-9929-9288D9784F5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61360-BC6A-EC7D-ADFF-21227CC1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0D93A-2344-9BBD-CA83-7D90A0EC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775-380F-9B48-AE77-9813D58D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6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76F5-07C3-49CA-05A2-C0B17B99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82AE4-FA06-7649-3A5F-723429E2E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E1BA6-320F-A9B3-A211-903EAD2C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E38F-E536-7449-9929-9288D9784F5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FA994-CB37-4935-6DDD-65BF4471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82421-577E-B590-45AC-A3E4BD91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775-380F-9B48-AE77-9813D58D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0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B4049-F14B-AF7C-3592-EAE26DDED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35DB1-7152-0817-2A98-8640E20AC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4A971-AECE-1FC6-06D3-232E01DD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E38F-E536-7449-9929-9288D9784F5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DC3D0-830B-8F9B-E969-7B5D1858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89E3C-CC7A-D4E0-1920-02EB9212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775-380F-9B48-AE77-9813D58D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6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C38B-9FE2-7F7B-902E-771D6EC3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0933A-A314-2BE6-32BC-3DC7AD9F2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D7220-CB2F-4033-B147-89ABE90F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E38F-E536-7449-9929-9288D9784F5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9EA1D-E73B-51DA-C9EB-33DF6D08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B019E-8DDF-092B-FC9A-F95B6A71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775-380F-9B48-AE77-9813D58D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7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30AB-C6FC-6E9F-1528-9172B925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83B69-BC39-D574-D2CA-BCF911B6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E00BB-3B83-5BD5-2941-9E48926D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E38F-E536-7449-9929-9288D9784F5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27B8E-6A73-5CF7-FC39-BF8603B4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54437-FDD1-939E-08C1-A4B036DF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775-380F-9B48-AE77-9813D58D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7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632A5-9901-8E0D-0C88-C2C609BA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D8A50-29C5-859C-D597-D33099CDE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A8F0D-AD84-D00C-C83A-33DE60995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E73A6-C9DC-DF4C-668B-924DBF19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E38F-E536-7449-9929-9288D9784F5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4A098-652E-7EBD-0140-5134E870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C917E-36A2-68AF-815D-79E11EAC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775-380F-9B48-AE77-9813D58D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2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5DCD1-028B-580B-4DF0-A9FF938D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992FC-6EE5-6892-BB7A-2B9BF0617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D4C86-7BB9-EA54-E158-7897624EF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74338-6F03-7BCE-7354-3FD8A26F0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5716B5-FEA1-ABD3-83C3-66CF0B747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40C14-98FA-B554-ED03-3D92CA16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E38F-E536-7449-9929-9288D9784F5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33AF20-4D92-D8DD-62DD-25BB32D1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009C1-FC73-F2D6-8285-E796245D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775-380F-9B48-AE77-9813D58D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5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73CE-B939-2DBE-4AB4-730ECED2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D6BA5-7DF7-580F-6184-07902C47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E38F-E536-7449-9929-9288D9784F5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BF085-E7CC-7FE6-BECE-20034CB36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09E62-AD05-4EB9-542F-E4398350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775-380F-9B48-AE77-9813D58D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0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D8D03-713A-2E09-222B-B66B4055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E38F-E536-7449-9929-9288D9784F5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A714A-FC2E-D15B-A31B-97D436C8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7AD5F-7753-9416-06B0-C162EC16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775-380F-9B48-AE77-9813D58D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5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8845-1DBC-7457-2CB9-7751008CB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99614-6FBB-D6C2-8FAF-FBF40AF79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B8983-34EF-D633-A115-4F0A80FF0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1CF73-7220-1EE0-1561-F60F797B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E38F-E536-7449-9929-9288D9784F5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A318E-65E0-478C-9A09-A652D0B3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94852-E71C-3723-6D97-B0279726A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775-380F-9B48-AE77-9813D58D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6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A442-58F5-6908-C407-EE03C880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4D7FF3-AB5F-90A0-BC1E-8FB0FDDCE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493CE-3A02-C020-4F41-90C5C2EF2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A2AB5-7013-6339-4033-3B4BE271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E38F-E536-7449-9929-9288D9784F5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59E09-A768-DB9C-1EDF-8766C332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91791-9DE3-7656-B301-87E531A0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A775-380F-9B48-AE77-9813D58D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7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B65D4-113A-D8B9-DF8F-A5808A2A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C587B-E280-6FA5-354B-9BB239F1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A63A1-DEE1-C15F-59FA-FA8D4D7DB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3E38F-E536-7449-9929-9288D9784F5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17DED-0ED6-75AA-910F-3317D2E1C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37398-C945-8502-7B04-1E2310890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2A775-380F-9B48-AE77-9813D58D0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6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9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png"/><Relationship Id="rId11" Type="http://schemas.openxmlformats.org/officeDocument/2006/relationships/hyperlink" Target="mailto:eneyi.Kpokiri@lshtm.ac.uk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3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5321A-9D30-F8F7-4F09-0177689FE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25" y="656302"/>
            <a:ext cx="4823857" cy="3145677"/>
          </a:xfrm>
        </p:spPr>
        <p:txBody>
          <a:bodyPr>
            <a:normAutofit/>
          </a:bodyPr>
          <a:lstStyle/>
          <a:p>
            <a:r>
              <a:rPr lang="en-US" sz="42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Designathons</a:t>
            </a:r>
            <a:r>
              <a:rPr lang="en-US" sz="4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br>
              <a:rPr lang="en-US" sz="4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Follow-up</a:t>
            </a:r>
            <a:br>
              <a:rPr lang="en-US" sz="4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&amp; </a:t>
            </a:r>
            <a:br>
              <a:rPr lang="en-US" sz="4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Implementation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7608A-1D15-8514-93C3-A44D0B0F0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Eneyi Kpokiri, PhD</a:t>
            </a:r>
          </a:p>
          <a:p>
            <a:r>
              <a:rPr lang="en-US" sz="2000" b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LSHTM &amp; SESH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90F34E39-304C-C7CC-FBB2-96C2A3AF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96" y="5443390"/>
            <a:ext cx="930026" cy="93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8F660A-AA93-1EDA-5FE3-A7CC758CA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575" y="5440199"/>
            <a:ext cx="968414" cy="934177"/>
          </a:xfrm>
          <a:prstGeom prst="rect">
            <a:avLst/>
          </a:prstGeom>
        </p:spPr>
      </p:pic>
      <p:pic>
        <p:nvPicPr>
          <p:cNvPr id="7" name="Picture 6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F60D0CF5-44F6-92B5-9426-69912E9A1A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37" t="34316" r="13957" b="34573"/>
          <a:stretch/>
        </p:blipFill>
        <p:spPr>
          <a:xfrm>
            <a:off x="5006544" y="573807"/>
            <a:ext cx="7035532" cy="5627891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C022841-156E-45B7-CA8E-D74D80F0AC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4"/>
    </mc:Choice>
    <mc:Fallback xmlns="">
      <p:transition spd="slow" advTm="17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205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6" name="Arc 205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4389A-67EA-9A8D-3DE6-AFF8030D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633" y="441434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Rationale</a:t>
            </a:r>
            <a:r>
              <a:rPr lang="en-US" dirty="0"/>
              <a:t> </a:t>
            </a:r>
          </a:p>
        </p:txBody>
      </p:sp>
      <p:sp>
        <p:nvSpPr>
          <p:cNvPr id="2058" name="Freeform: Shape 205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49" name="Picture 1" descr="page8image6951600">
            <a:extLst>
              <a:ext uri="{FF2B5EF4-FFF2-40B4-BE49-F238E27FC236}">
                <a16:creationId xmlns:a16="http://schemas.microsoft.com/office/drawing/2014/main" id="{12E5BB4A-8DF1-C0D3-6A3E-3F73E73CE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572" y="662781"/>
            <a:ext cx="3838489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E1245-F32B-C8B8-875B-8DAF70582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1640" y="1766997"/>
            <a:ext cx="7350787" cy="4867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effectLst/>
                <a:latin typeface="Calibri" panose="020F0502020204030204" pitchFamily="34" charset="0"/>
              </a:rPr>
              <a:t>There are several strong reasons to effectively plan for the series of events following the Designathon.</a:t>
            </a:r>
          </a:p>
          <a:p>
            <a:pPr marL="0" indent="0">
              <a:buNone/>
            </a:pPr>
            <a:endParaRPr lang="en-GB" sz="300" dirty="0">
              <a:latin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</a:rPr>
              <a:t>Provides a structured follow-through to final outcomes</a:t>
            </a:r>
          </a:p>
          <a:p>
            <a:endParaRPr lang="en-GB" sz="200" dirty="0">
              <a:effectLst/>
              <a:latin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</a:rPr>
              <a:t>Allows the organizers to give back to the group who contributed </a:t>
            </a:r>
          </a:p>
          <a:p>
            <a:endParaRPr lang="en-GB" sz="200" dirty="0"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</a:rPr>
              <a:t>Acknowledgment and empowerment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" dirty="0"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</a:rPr>
              <a:t>The ethos of designathon mandates that final outputs are widely shared </a:t>
            </a:r>
            <a:endParaRPr lang="en-GB" sz="2400" dirty="0">
              <a:effectLst/>
              <a:latin typeface="ArialMT"/>
            </a:endParaRPr>
          </a:p>
          <a:p>
            <a:endParaRPr lang="en-US" sz="2000" baseline="30000" dirty="0"/>
          </a:p>
          <a:p>
            <a:endParaRPr lang="en-US" sz="20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5C7F8E2-9522-0B89-5183-441B39AED2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08"/>
    </mc:Choice>
    <mc:Fallback xmlns="">
      <p:transition spd="slow" advTm="79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DB96-0E75-4E32-AF17-F9963A09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7111341" cy="1286160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Following the designathon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1E895-514C-281D-E046-8F94F15D9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2115117"/>
            <a:ext cx="6921769" cy="432662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4400" dirty="0"/>
              <a:t>Recognize exceptional ideas</a:t>
            </a:r>
          </a:p>
          <a:p>
            <a:r>
              <a:rPr lang="en-US" sz="4400" dirty="0"/>
              <a:t>Disseminate</a:t>
            </a:r>
          </a:p>
          <a:p>
            <a:r>
              <a:rPr lang="en-US" sz="4400" dirty="0"/>
              <a:t>Pilot</a:t>
            </a:r>
          </a:p>
          <a:p>
            <a:r>
              <a:rPr lang="en-US" sz="4400" dirty="0"/>
              <a:t>Revise</a:t>
            </a:r>
          </a:p>
          <a:p>
            <a:r>
              <a:rPr lang="en-US" sz="4400" dirty="0"/>
              <a:t>Research </a:t>
            </a:r>
          </a:p>
          <a:p>
            <a:endParaRPr lang="en-US" sz="4400" dirty="0"/>
          </a:p>
        </p:txBody>
      </p:sp>
      <p:pic>
        <p:nvPicPr>
          <p:cNvPr id="2050" name="Picture 2" descr="1K+ Next Steps Pictures | Download Free Images on Unsplash">
            <a:extLst>
              <a:ext uri="{FF2B5EF4-FFF2-40B4-BE49-F238E27FC236}">
                <a16:creationId xmlns:a16="http://schemas.microsoft.com/office/drawing/2014/main" id="{BDA7854A-4FE6-64B1-66C7-D3E6E67ED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7" r="13727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7F3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E5A0480-FBE7-69E7-1FED-B87FC73CA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52"/>
    </mc:Choice>
    <mc:Fallback xmlns="">
      <p:transition spd="slow" advTm="73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9C4A8-AF6E-1D4D-CA5B-55703702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56115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b="1" dirty="0">
                <a:latin typeface="Aharoni" panose="02010803020104030203" pitchFamily="2" charset="-79"/>
                <a:cs typeface="Aharoni" panose="02010803020104030203" pitchFamily="2" charset="-79"/>
              </a:rPr>
              <a:t>Judge and recognize exceptional ideas</a:t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6805E-4B8B-61E3-D97C-9A8404BEB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76" y="1990530"/>
            <a:ext cx="9355873" cy="4628931"/>
          </a:xfrm>
        </p:spPr>
        <p:txBody>
          <a:bodyPr anchor="t">
            <a:normAutofit fontScale="85000" lnSpcReduction="10000"/>
          </a:bodyPr>
          <a:lstStyle/>
          <a:p>
            <a:r>
              <a:rPr lang="en-GB" sz="3000" dirty="0"/>
              <a:t>The Designathon judges will assess the proposals based on feasibility, desirability, impact, and teamwork</a:t>
            </a:r>
          </a:p>
          <a:p>
            <a:pPr marL="0" indent="0">
              <a:buNone/>
            </a:pPr>
            <a:endParaRPr lang="en-US" sz="1000" dirty="0"/>
          </a:p>
          <a:p>
            <a:endParaRPr lang="en-US" sz="1000" dirty="0"/>
          </a:p>
          <a:p>
            <a:r>
              <a:rPr lang="en-GB" sz="3200" dirty="0"/>
              <a:t>All teams will be acknowledged in the form of participation certificates and the exceptional ideas (e.g. the top three, top five) will be recognized </a:t>
            </a:r>
          </a:p>
          <a:p>
            <a:endParaRPr lang="en-US" sz="1000" dirty="0"/>
          </a:p>
          <a:p>
            <a:r>
              <a:rPr lang="en-US" sz="3100" dirty="0"/>
              <a:t>Award prizes- consistent with initial incentives published during promotion (credibility)</a:t>
            </a:r>
          </a:p>
          <a:p>
            <a:endParaRPr lang="en-US" sz="3100" dirty="0"/>
          </a:p>
          <a:p>
            <a:r>
              <a:rPr lang="en-GB" sz="3200" dirty="0"/>
              <a:t>In addition to prizes, detailed judging feedback is provided to strengthen the idea in preparation for piloting/implementation</a:t>
            </a:r>
            <a:endParaRPr lang="en-US" sz="3200" dirty="0"/>
          </a:p>
          <a:p>
            <a:endParaRPr lang="en-US" sz="3100" dirty="0"/>
          </a:p>
        </p:txBody>
      </p:sp>
      <p:pic>
        <p:nvPicPr>
          <p:cNvPr id="3074" name="Picture 2" descr="162,598 Gold Cup Stock Photos and Images - 123RF">
            <a:extLst>
              <a:ext uri="{FF2B5EF4-FFF2-40B4-BE49-F238E27FC236}">
                <a16:creationId xmlns:a16="http://schemas.microsoft.com/office/drawing/2014/main" id="{5B32EE9E-1298-0104-50DF-EE09B53E6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8" r="15659" b="-4"/>
          <a:stretch/>
        </p:blipFill>
        <p:spPr bwMode="auto">
          <a:xfrm>
            <a:off x="9807301" y="2256739"/>
            <a:ext cx="2314229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555AF6C-E851-859C-AF8B-541D6BB910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90"/>
    </mc:Choice>
    <mc:Fallback xmlns="">
      <p:transition spd="slow" advTm="92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87FD4-81F1-AA1A-A508-752046EC9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2" y="523765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dirty="0">
                <a:latin typeface="Aharoni" panose="02010803020104030203" pitchFamily="2" charset="-79"/>
                <a:cs typeface="Aharoni" panose="02010803020104030203" pitchFamily="2" charset="-79"/>
              </a:rPr>
              <a:t>Disseminate</a:t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6570B-04C3-E928-1930-FE615EECC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5" y="1958181"/>
            <a:ext cx="7545507" cy="43570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Effective dissemination is necessary to ensure that the output of the designathon reaches the group of focus who can then utilize or benefit from the innovation </a:t>
            </a:r>
          </a:p>
          <a:p>
            <a:r>
              <a:rPr lang="en-US" sz="2400" dirty="0"/>
              <a:t>Announce exceptional ideas </a:t>
            </a:r>
          </a:p>
          <a:p>
            <a:pPr lvl="1"/>
            <a:r>
              <a:rPr lang="en-US" dirty="0"/>
              <a:t>Event website </a:t>
            </a:r>
          </a:p>
          <a:p>
            <a:pPr lvl="1"/>
            <a:r>
              <a:rPr lang="en-US" dirty="0"/>
              <a:t>Open access platforms e.g. OSF, Wiki sites</a:t>
            </a:r>
          </a:p>
          <a:p>
            <a:pPr lvl="1"/>
            <a:r>
              <a:rPr lang="en-US" dirty="0"/>
              <a:t>On social media channels</a:t>
            </a:r>
          </a:p>
          <a:p>
            <a:pPr lvl="1"/>
            <a:r>
              <a:rPr lang="en-US" dirty="0"/>
              <a:t>Other relevant networks </a:t>
            </a:r>
          </a:p>
          <a:p>
            <a:pPr marL="0" lvl="0" indent="0">
              <a:buSzPts val="2220"/>
              <a:buNone/>
            </a:pPr>
            <a:r>
              <a:rPr lang="en-US" sz="2400" dirty="0"/>
              <a:t>Aim </a:t>
            </a:r>
          </a:p>
          <a:p>
            <a:pPr marL="342900">
              <a:buSzPts val="2220"/>
            </a:pPr>
            <a:r>
              <a:rPr lang="en-US" sz="2400" dirty="0"/>
              <a:t>Publicize the knowledge/intervention/solution produced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098" name="Picture 2" descr="544,859 New Idea Stock Photos and Images - 123RF">
            <a:extLst>
              <a:ext uri="{FF2B5EF4-FFF2-40B4-BE49-F238E27FC236}">
                <a16:creationId xmlns:a16="http://schemas.microsoft.com/office/drawing/2014/main" id="{AE7EB9AE-40C7-17F1-8FC6-A969211A9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7" r="13605" b="3"/>
          <a:stretch/>
        </p:blipFill>
        <p:spPr bwMode="auto">
          <a:xfrm>
            <a:off x="8459320" y="2710060"/>
            <a:ext cx="3572565" cy="27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81612B9-4313-7688-E0AA-FCF0DB5FC3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18"/>
    </mc:Choice>
    <mc:Fallback xmlns="">
      <p:transition spd="slow" advTm="112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B1320-0DB0-3C11-B750-3C7727B6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>
                <a:latin typeface="Aharoni" panose="02010803020104030203" pitchFamily="2" charset="-79"/>
                <a:cs typeface="Aharoni" panose="02010803020104030203" pitchFamily="2" charset="-79"/>
              </a:rPr>
              <a:t>Pilot /Implement</a:t>
            </a:r>
            <a:br>
              <a:rPr lang="en-US" sz="4100" dirty="0"/>
            </a:br>
            <a:endParaRPr lang="en-US" sz="4100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8465E74-665B-B670-C33C-E9F5A2B443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72" r="3160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9C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C34E1E-1E86-6D12-3A1B-468C404D3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601271"/>
              </p:ext>
            </p:extLst>
          </p:nvPr>
        </p:nvGraphicFramePr>
        <p:xfrm>
          <a:off x="4965431" y="1516566"/>
          <a:ext cx="6916329" cy="4707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545AD88-170D-A9B2-D3E1-9C09EBAAB1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57"/>
    </mc:Choice>
    <mc:Fallback xmlns="">
      <p:transition spd="slow" advTm="62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319E3-72FB-6341-8815-50D8AF2C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07" y="581338"/>
            <a:ext cx="11220416" cy="1448463"/>
          </a:xfrm>
        </p:spPr>
        <p:txBody>
          <a:bodyPr anchor="b">
            <a:normAutofit fontScale="90000"/>
          </a:bodyPr>
          <a:lstStyle/>
          <a:p>
            <a:br>
              <a:rPr lang="en-US" sz="4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600" dirty="0">
                <a:latin typeface="Aharoni" panose="02010803020104030203" pitchFamily="2" charset="-79"/>
                <a:cs typeface="Aharoni" panose="02010803020104030203" pitchFamily="2" charset="-79"/>
              </a:rPr>
              <a:t>Revise</a:t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22794-FEED-7337-1949-9A38C204A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002" y="2219330"/>
            <a:ext cx="7608378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Feedback and data from the </a:t>
            </a:r>
            <a:r>
              <a:rPr lang="en-US" sz="3600"/>
              <a:t>pilot can then </a:t>
            </a:r>
            <a:r>
              <a:rPr lang="en-US" sz="3600" dirty="0"/>
              <a:t>be used to: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3600" dirty="0"/>
              <a:t>Iteratively improve out puts </a:t>
            </a:r>
          </a:p>
          <a:p>
            <a:r>
              <a:rPr lang="en-US" sz="3600" dirty="0"/>
              <a:t>Create version 2.0</a:t>
            </a:r>
          </a:p>
          <a:p>
            <a:r>
              <a:rPr lang="en-US" sz="3600" dirty="0"/>
              <a:t>Apply for grants/research funds</a:t>
            </a:r>
          </a:p>
          <a:p>
            <a:endParaRPr lang="en-US" sz="2200" dirty="0"/>
          </a:p>
        </p:txBody>
      </p:sp>
      <p:pic>
        <p:nvPicPr>
          <p:cNvPr id="5122" name="Picture 2" descr="Audit Process Icon Stock Illustrations – 3,049 Audit Process Icon Stock  Illustrations, Vectors &amp; Clipart - Dreamstime">
            <a:extLst>
              <a:ext uri="{FF2B5EF4-FFF2-40B4-BE49-F238E27FC236}">
                <a16:creationId xmlns:a16="http://schemas.microsoft.com/office/drawing/2014/main" id="{1C56497E-1784-D6AA-2CA9-0C6623273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" r="1416" b="23747"/>
          <a:stretch/>
        </p:blipFill>
        <p:spPr bwMode="auto">
          <a:xfrm>
            <a:off x="7926059" y="2219330"/>
            <a:ext cx="3941064" cy="31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148BDDE-92FD-ED43-283C-936B610C9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93"/>
    </mc:Choice>
    <mc:Fallback xmlns="">
      <p:transition spd="slow" advTm="36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3021C-9AC6-4740-D961-92E9FD26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876469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Further Research </a:t>
            </a:r>
            <a:br>
              <a:rPr lang="en-US" dirty="0"/>
            </a:br>
            <a:endParaRPr lang="en-US" dirty="0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rket Research Format - Download Free Sample Report - Technavio">
            <a:extLst>
              <a:ext uri="{FF2B5EF4-FFF2-40B4-BE49-F238E27FC236}">
                <a16:creationId xmlns:a16="http://schemas.microsoft.com/office/drawing/2014/main" id="{A603A0AC-C082-FBA8-A579-CD61C55C1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r="10379" b="2"/>
          <a:stretch/>
        </p:blipFill>
        <p:spPr bwMode="auto">
          <a:xfrm>
            <a:off x="185947" y="2720253"/>
            <a:ext cx="4464112" cy="32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068CE-E1D3-B0B1-3D42-9DBBBAE6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059" y="2806600"/>
            <a:ext cx="6733303" cy="375223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Secure funds (consider crowdfunding)</a:t>
            </a:r>
          </a:p>
          <a:p>
            <a:r>
              <a:rPr lang="en-US" sz="3200" dirty="0"/>
              <a:t>Scale up ideas </a:t>
            </a:r>
          </a:p>
          <a:p>
            <a:r>
              <a:rPr lang="en-US" sz="3200" dirty="0"/>
              <a:t>Measure impact</a:t>
            </a:r>
          </a:p>
          <a:p>
            <a:r>
              <a:rPr lang="en-US" sz="3200" dirty="0"/>
              <a:t>Sustainability </a:t>
            </a:r>
          </a:p>
          <a:p>
            <a:r>
              <a:rPr lang="en-US" sz="3200" dirty="0"/>
              <a:t>Roll out in other settings </a:t>
            </a:r>
          </a:p>
          <a:p>
            <a:endParaRPr lang="en-US" sz="2000" dirty="0"/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01FDBFB-BD58-3236-DCA1-F53A6FF8D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06"/>
    </mc:Choice>
    <mc:Fallback xmlns="">
      <p:transition spd="slow" advTm="62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4"/>
          <p:cNvSpPr txBox="1">
            <a:spLocks noGrp="1"/>
          </p:cNvSpPr>
          <p:nvPr>
            <p:ph type="title"/>
          </p:nvPr>
        </p:nvSpPr>
        <p:spPr>
          <a:xfrm>
            <a:off x="558273" y="228600"/>
            <a:ext cx="3363974" cy="137926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summary</a:t>
            </a:r>
            <a:endParaRPr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0" name="Google Shape;220;p14"/>
          <p:cNvSpPr txBox="1">
            <a:spLocks noGrp="1"/>
          </p:cNvSpPr>
          <p:nvPr>
            <p:ph type="body" idx="1"/>
          </p:nvPr>
        </p:nvSpPr>
        <p:spPr>
          <a:xfrm>
            <a:off x="100013" y="1836464"/>
            <a:ext cx="4554283" cy="479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20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Designathon are not complete until results are shared and implemented using the appropriate channels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22860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None/>
            </a:pPr>
            <a:endParaRPr sz="1500" dirty="0">
              <a:solidFill>
                <a:schemeClr val="bg1">
                  <a:lumMod val="9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Effective implementation of outputs is largely dependent on: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 i="1" dirty="0">
                <a:solidFill>
                  <a:schemeClr val="bg1">
                    <a:lumMod val="95000"/>
                  </a:schemeClr>
                </a:solidFill>
              </a:rPr>
              <a:t>Purpose of the designathon 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 i="1" dirty="0">
                <a:solidFill>
                  <a:schemeClr val="bg1">
                    <a:lumMod val="95000"/>
                  </a:schemeClr>
                </a:solidFill>
              </a:rPr>
              <a:t>Outcomes generated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 i="1" dirty="0">
                <a:solidFill>
                  <a:schemeClr val="bg1">
                    <a:lumMod val="95000"/>
                  </a:schemeClr>
                </a:solidFill>
              </a:rPr>
              <a:t>Target audience/end users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21" name="Google Shape;22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1910" y="29854"/>
            <a:ext cx="2517169" cy="1578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06752" y="4793504"/>
            <a:ext cx="2400170" cy="121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06922" y="4862984"/>
            <a:ext cx="1420965" cy="121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DBA7708-C584-8D46-96BC-5A3DDEA3523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488"/>
          <a:stretch/>
        </p:blipFill>
        <p:spPr>
          <a:xfrm>
            <a:off x="5374516" y="1456320"/>
            <a:ext cx="5937331" cy="2963274"/>
          </a:xfrm>
          <a:prstGeom prst="rect">
            <a:avLst/>
          </a:prstGeom>
        </p:spPr>
      </p:pic>
      <p:pic>
        <p:nvPicPr>
          <p:cNvPr id="1026" name="Picture 2" descr="Social Innovation in Health Initiative | Collaborative Innovation in  Healthcare">
            <a:extLst>
              <a:ext uri="{FF2B5EF4-FFF2-40B4-BE49-F238E27FC236}">
                <a16:creationId xmlns:a16="http://schemas.microsoft.com/office/drawing/2014/main" id="{07897B79-4E1D-4678-060B-69A35AAE0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87" y="4872857"/>
            <a:ext cx="1420965" cy="12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520EC14-3C71-0C04-2B23-4E9B9A930FA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743" t="8554" r="7597" b="10547"/>
          <a:stretch/>
        </p:blipFill>
        <p:spPr>
          <a:xfrm>
            <a:off x="10178161" y="5077496"/>
            <a:ext cx="1913826" cy="801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D69823-8FE0-6F64-6F2D-CFB87DA5CCAB}"/>
              </a:ext>
            </a:extLst>
          </p:cNvPr>
          <p:cNvSpPr txBox="1"/>
          <p:nvPr/>
        </p:nvSpPr>
        <p:spPr>
          <a:xfrm>
            <a:off x="6265592" y="6229289"/>
            <a:ext cx="39195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Eneyi Kpokiri, PhD</a:t>
            </a:r>
          </a:p>
          <a:p>
            <a:pPr algn="ctr"/>
            <a:r>
              <a:rPr lang="en-US" sz="1400" b="1" i="1" dirty="0">
                <a:hlinkClick r:id="rId11"/>
              </a:rPr>
              <a:t>eneyi.Kpokiri@lshtm.ac.uk</a:t>
            </a:r>
            <a:endParaRPr lang="en-US" sz="1400" b="1" i="1" dirty="0"/>
          </a:p>
          <a:p>
            <a:pPr algn="ctr"/>
            <a:endParaRPr lang="en-US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5A74F5B1-0FA6-B7AC-A7C0-0E86B412A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42"/>
    </mc:Choice>
    <mc:Fallback xmlns="">
      <p:transition spd="slow" advTm="66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6562</TotalTime>
  <Words>391</Words>
  <Application>Microsoft Office PowerPoint</Application>
  <PresentationFormat>Widescreen</PresentationFormat>
  <Paragraphs>64</Paragraphs>
  <Slides>9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Designathons: Follow-up &amp;  Implementation</vt:lpstr>
      <vt:lpstr>Rationale </vt:lpstr>
      <vt:lpstr>Following the designathon </vt:lpstr>
      <vt:lpstr>Judge and recognize exceptional ideas </vt:lpstr>
      <vt:lpstr>Disseminate </vt:lpstr>
      <vt:lpstr>Pilot /Implement </vt:lpstr>
      <vt:lpstr> Revise </vt:lpstr>
      <vt:lpstr>Further Research  </vt:lpstr>
      <vt:lpstr>In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Eneyi Kpokiri</dc:creator>
  <cp:lastModifiedBy>Eneyi Kpokiri</cp:lastModifiedBy>
  <cp:revision>4</cp:revision>
  <dcterms:created xsi:type="dcterms:W3CDTF">2022-09-08T22:43:17Z</dcterms:created>
  <dcterms:modified xsi:type="dcterms:W3CDTF">2022-10-19T22:07:07Z</dcterms:modified>
</cp:coreProperties>
</file>